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Quattrocento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3D9A97-A28C-4458-A3AF-7DE8BA05AA2D}">
  <a:tblStyle styleId="{133D9A97-A28C-4458-A3AF-7DE8BA05AA2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55" Type="http://schemas.openxmlformats.org/officeDocument/2006/relationships/font" Target="fonts/QuattrocentoSans-bold.fntdata"/><Relationship Id="rId10" Type="http://schemas.openxmlformats.org/officeDocument/2006/relationships/slide" Target="slides/slide4.xml"/><Relationship Id="rId54" Type="http://schemas.openxmlformats.org/officeDocument/2006/relationships/font" Target="fonts/QuattrocentoSans-regular.fntdata"/><Relationship Id="rId13" Type="http://schemas.openxmlformats.org/officeDocument/2006/relationships/slide" Target="slides/slide7.xml"/><Relationship Id="rId57" Type="http://schemas.openxmlformats.org/officeDocument/2006/relationships/font" Target="fonts/QuattrocentoSans-boldItalic.fntdata"/><Relationship Id="rId12" Type="http://schemas.openxmlformats.org/officeDocument/2006/relationships/slide" Target="slides/slide6.xml"/><Relationship Id="rId56" Type="http://schemas.openxmlformats.org/officeDocument/2006/relationships/font" Target="fonts/Quattrocento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650f3f72f8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2650f3f72f8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50f3f72f8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650f3f72f8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SLIDES_API104673206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SLIDES_API104673206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50f3f72f8_1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650f3f72f8_1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SLIDES_API200244843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SLIDES_API20024484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50f3f72f8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650f3f72f8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50f3f72f8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650f3f72f8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50f3f72f8_1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650f3f72f8_1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50f3f72f8_1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650f3f72f8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50f3f72f8_1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g2650f3f72f8_1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50f3f72f8_1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6" name="Google Shape;196;g2650f3f72f8_1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650f3f72f8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650f3f72f8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50f3f72f8_1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7" name="Google Shape;207;g2650f3f72f8_1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50f3f72f8_1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650f3f72f8_1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50f3f72f8_1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3" name="Google Shape;223;g2650f3f72f8_1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50f3f72f8_1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6" name="Google Shape;236;g2650f3f72f8_1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50f3f72f8_1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650f3f72f8_1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50f3f72f8_1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3" name="Google Shape;253;g2650f3f72f8_1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50f3f72f8_1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650f3f72f8_1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50f3f72f8_1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650f3f72f8_1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50f3f72f8_1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650f3f72f8_1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50f3f72f8_1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2" name="Google Shape;282;g2650f3f72f8_1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650f3f72f8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2650f3f72f8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50f3f72f8_1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8" name="Google Shape;288;g2650f3f72f8_1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50f3f72f8_1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650f3f72f8_1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SLIDES_API32359408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SLIDES_API32359408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50f3f72f8_1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650f3f72f8_1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SLIDES_API25161429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SLIDES_API25161429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50f3f72f8_1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650f3f72f8_1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SLIDES_API208216397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SLIDES_API208216397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50f3f72f8_1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650f3f72f8_1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SLIDES_API202837285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SLIDES_API202837285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50f3f72f8_1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0" name="Google Shape;360;g2650f3f72f8_1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650f3f72f8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2650f3f72f8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SLIDES_API2297775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SLIDES_API2297775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50f3f72f8_1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Emphasise that something has to be inside</a:t>
            </a:r>
            <a:endParaRPr/>
          </a:p>
        </p:txBody>
      </p:sp>
      <p:sp>
        <p:nvSpPr>
          <p:cNvPr id="377" name="Google Shape;377;g2650f3f72f8_1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50f3f72f8_1_3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Put this before questions?</a:t>
            </a:r>
            <a:endParaRPr/>
          </a:p>
        </p:txBody>
      </p:sp>
      <p:sp>
        <p:nvSpPr>
          <p:cNvPr id="386" name="Google Shape;386;g2650f3f72f8_1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SLIDES_API56385384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SLIDES_API56385384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50f3f72f8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2650f3f72f8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50f3f72f8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2650f3f72f8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50f3f72f8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650f3f72f8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50f3f72f8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650f3f72f8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with your figures</a:t>
            </a:r>
            <a:endParaRPr/>
          </a:p>
        </p:txBody>
      </p:sp>
      <p:sp>
        <p:nvSpPr>
          <p:cNvPr id="81" name="Google Shape;81;g2650f3f72f8_1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50f3f72f8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650f3f72f8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with your figures</a:t>
            </a:r>
            <a:endParaRPr/>
          </a:p>
        </p:txBody>
      </p:sp>
      <p:sp>
        <p:nvSpPr>
          <p:cNvPr id="95" name="Google Shape;95;g2650f3f72f8_1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1960" y="2464334"/>
            <a:ext cx="85434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1960" y="3415387"/>
            <a:ext cx="8543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  <a:defRPr>
                <a:solidFill>
                  <a:srgbClr val="44444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444445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444445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444445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444445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300"/>
              <a:buFont typeface="Quattrocento Sans"/>
              <a:buNone/>
              <a:defRPr>
                <a:solidFill>
                  <a:srgbClr val="17171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171717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171717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171717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171717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628650" y="1369218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▪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5456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8"/>
            <a:ext cx="78867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EE5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li.do/features-google-slides?interaction-type=V29yZENsb3Vk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www.sli.do/features-google-slides?payload=eyJwb2xsVXVpZCI6IjM2MjFiNTMyLTI5MWQtNDU3OS05YmQ4LWExNThhMDcyMjMzNiIsInByZXNlbnRhdGlvbklkIjoiMWNRT1M2VWVHWUM2THNua1hkZGJEU3ZwLWVMZVppcm9JWEk1WFZpNU1EcGciLCJzbGlkZUlkIjoiU0xJREVTX0FQSTEwNDY3MzIwNjJfMCIsInRpbWVsaW5lIjpbeyJwb2xsUXVlc3Rpb25VdWlkIjoiZTMxOTQyYTEtZDc2Zi00ZjY5LTg3YTYtMDRlODA3MmM4ZTI5Iiwic2hvd1Jlc3VsdHMiOnRydWV9XSwidHlwZSI6IlNsaWRvUG9sbCJ9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li.do/features-google-slides?interaction-type=UmF0aW5n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www.sli.do/features-google-slides?payload=eyJwb2xsVXVpZCI6IjVjNDk1MzU0LTZhODYtNDA3OC05MjdjLTZkYWMzMmE5ZDhlZCIsInByZXNlbnRhdGlvbklkIjoiMWNRT1M2VWVHWUM2THNua1hkZGJEU3ZwLWVMZVppcm9JWEk1WFZpNU1EcGciLCJzbGlkZUlkIjoiU0xJREVTX0FQSTIwMDI0NDg0MzRfMCIsInRpbWVsaW5lIjpbeyJwb2xsUXVlc3Rpb25VdWlkIjoiOWZkMTFlZGItYTk0Ni00ZGRiLThkMTMtNjhjZDFlZjM3ODJiIiwic2hvd1Jlc3VsdHMiOnRydWV9XSwidHlwZSI6IlNsaWRvUG9sbCJ9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sli.do/features-google-slides?interaction-type=TXVsdGlwbGVDaG9pY2U%3D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www.sli.do/features-google-slides?payload=eyJwb2xsVXVpZCI6IjVmYzVhZWQyLTVjMGEtNDJjMi05MjAwLTQyOGJhMzIwNGU4MiIsInByZXNlbnRhdGlvbklkIjoiMWNRT1M2VWVHWUM2THNua1hkZGJEU3ZwLWVMZVppcm9JWEk1WFZpNU1EcGciLCJzbGlkZUlkIjoiU0xJREVTX0FQSTMyMzU5NDA4M18wIiwidGltZWxpbmUiOlt7InNob3dSZXN1bHRzIjpmYWxzZSwicG9sbFF1ZXN0aW9uVXVpZCI6ImE5NTZhZGQzLTJhNjUtNGU5Zi05YjZjLTgxMDllYWM4M2Q1ZSJ9LHsic2hvd1Jlc3VsdHMiOnRydWUsInBvbGxRdWVzdGlvblV1aWQiOiJhOTU2YWRkMy0yYTY1LTRlOWYtOWI2Yy04MTA5ZWFjODNkNWUifV0sInR5cGUiOiJTbGlkb1BvbGwifQ%3D%3D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sli.do/features-google-slides?interaction-type=TXVsdGlwbGVDaG9pY2U%3D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www.sli.do/features-google-slides?payload=eyJwb2xsVXVpZCI6IjFlODFmNTI2LWVkY2ItNDY3My04ZTBkLWM5NGIyN2UxM2VmZiIsInByZXNlbnRhdGlvbklkIjoiMWNRT1M2VWVHWUM2THNua1hkZGJEU3ZwLWVMZVppcm9JWEk1WFZpNU1EcGciLCJzbGlkZUlkIjoiU0xJREVTX0FQSTI1MTYxNDI5NV8wIiwidGltZWxpbmUiOlt7InNob3dSZXN1bHRzIjpmYWxzZSwicG9sbFF1ZXN0aW9uVXVpZCI6ImQzOTJkM2YxLTA4NGQtNGVlOS05N2QzLWI4M2VkZjA3OWRiNiJ9LHsic2hvd1Jlc3VsdHMiOnRydWUsInBvbGxRdWVzdGlvblV1aWQiOiJkMzkyZDNmMS0wODRkLTRlZTktOTdkMy1iODNlZGYwNzlkYjYifV0sInR5cGUiOiJTbGlkb1BvbGwifQ%3D%3D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li.do/features-google-slides?payload=eyJwb2xsVXVpZCI6IjlkYmMwMjk0LWI3MWUtNGZiYi1hYjc0LTlmNDk0YTE2OWExMSIsInByZXNlbnRhdGlvbklkIjoiMWNRT1M2VWVHWUM2THNua1hkZGJEU3ZwLWVMZVppcm9JWEk1WFZpNU1EcGciLCJzbGlkZUlkIjoiU0xJREVTX0FQSTIwODIxNjM5NzFfMCIsInRpbWVsaW5lIjpbeyJzaG93UmVzdWx0cyI6ZmFsc2UsInBvbGxRdWVzdGlvblV1aWQiOiIwYjA0MzM2Zi03M2IzLTQzODctOWFjMi0wNWE3ODEzOTM4YzUifSx7InNob3dSZXN1bHRzIjp0cnVlLCJwb2xsUXVlc3Rpb25VdWlkIjoiMGIwNDMzNmYtNzNiMy00Mzg3LTlhYzItMDVhNzgxMzkzOGM1In1dLCJ0eXBlIjoiU2xpZG9Qb2xsIn0%3D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chrome.google.com/webstore/detail/slido/dhhclfjehmpacimcdknijodpjpmppkii" TargetMode="External"/><Relationship Id="rId6" Type="http://schemas.openxmlformats.org/officeDocument/2006/relationships/hyperlink" Target="https://www.sli.do/features-google-slides?interaction-type=TXVsdGlwbGVDaG9pY2U%3D" TargetMode="External"/><Relationship Id="rId7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sli.do/features-google-slides?payload=eyJwb2xsVXVpZCI6IjUwZTdiZTU2LWQ5YTItNGI2Yy1iZmVmLWEzMzkxMTc2ZDU0ZSIsInByZXNlbnRhdGlvbklkIjoiMWNRT1M2VWVHWUM2THNua1hkZGJEU3ZwLWVMZVppcm9JWEk1WFZpNU1EcGciLCJzbGlkZUlkIjoiU0xJREVTX0FQSTIwMjgzNzI4NThfMCIsInRpbWVsaW5lIjpbeyJzaG93UmVzdWx0cyI6ZmFsc2UsInBvbGxRdWVzdGlvblV1aWQiOiJmMTMyYTk3NC0zMTUwLTQyMWEtYjhjZS1lNjU3YzlmZjE2NjgifSx7InNob3dSZXN1bHRzIjp0cnVlLCJwb2xsUXVlc3Rpb25VdWlkIjoiZjEzMmE5NzQtMzE1MC00MjFhLWI4Y2UtZTY1N2M5ZmYxNjY4In1dLCJ0eXBlIjoiU2xpZG9Qb2xsIn0%3D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chrome.google.com/webstore/detail/slido/dhhclfjehmpacimcdknijodpjpmppkii" TargetMode="External"/><Relationship Id="rId6" Type="http://schemas.openxmlformats.org/officeDocument/2006/relationships/hyperlink" Target="https://www.sli.do/features-google-slides?interaction-type=TXVsdGlwbGVDaG9pY2U%3D" TargetMode="External"/><Relationship Id="rId7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sli.do/features-google-slides?payload=eyJwb2xsVXVpZCI6ImRmMDUyOWY3LWU0MjMtNGVlYy05ZjJkLWVjMmY3MDkzOGZjNSIsInByZXNlbnRhdGlvbklkIjoiMWNRT1M2VWVHWUM2THNua1hkZGJEU3ZwLWVMZVppcm9JWEk1WFZpNU1EcGciLCJzbGlkZUlkIjoiU0xJREVTX0FQSTIyOTc3NzUxM18wIiwidGltZWxpbmUiOlt7InNob3dSZXN1bHRzIjpmYWxzZSwicG9sbFF1ZXN0aW9uVXVpZCI6IjUwZTI0NGZjLTVkZDItNDRkOC1iODllLWEzNWYyYTkxM2RmMSJ9LHsic2hvd1Jlc3VsdHMiOnRydWUsInBvbGxRdWVzdGlvblV1aWQiOiI1MGUyNDRmYy01ZGQyLTQ0ZDgtYjg5ZS1hMzVmMmE5MTNkZjEifV0sInR5cGUiOiJTbGlkb1BvbGwifQ%3D%3D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chrome.google.com/webstore/detail/slido/dhhclfjehmpacimcdknijodpjpmppkii" TargetMode="External"/><Relationship Id="rId6" Type="http://schemas.openxmlformats.org/officeDocument/2006/relationships/hyperlink" Target="https://www.sli.do/features-google-slides?interaction-type=TXVsdGlwbGVDaG9pY2U%3D" TargetMode="External"/><Relationship Id="rId7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sli.do/features-google-slides?interaction-type=T3BlblRleHQ%3D" TargetMode="External"/><Relationship Id="rId4" Type="http://schemas.openxmlformats.org/officeDocument/2006/relationships/image" Target="../media/image47.png"/><Relationship Id="rId5" Type="http://schemas.openxmlformats.org/officeDocument/2006/relationships/hyperlink" Target="https://www.sli.do/features-google-slides?payload=eyJwb2xsVXVpZCI6IjQxNzM3M2ZiLWYzMjUtNDc4Yy05ZjZiLWEzMjE4M2IxOTg0YSIsInByZXNlbnRhdGlvbklkIjoiMWNRT1M2VWVHWUM2THNua1hkZGJEU3ZwLWVMZVppcm9JWEk1WFZpNU1EcGciLCJzbGlkZUlkIjoiU0xJREVTX0FQSTU2Mzg1Mzg0M18wIiwidGltZWxpbmUiOlt7InBvbGxRdWVzdGlvblV1aWQiOiJhOWY3NjBmZS0zNDhlLTQ1MjMtYWQ1Ni1kM2IxYzhhMzU1ZGUiLCJzaG93UmVzdWx0cyI6dHJ1ZX1dLCJ0eXBlIjoiU2xpZG9Qb2xsIn0%3D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forms.gle/4NeZXciXTnUBZFTQ7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orms.gle/CPC5waK4m4wJgQnp9" TargetMode="External"/><Relationship Id="rId4" Type="http://schemas.openxmlformats.org/officeDocument/2006/relationships/hyperlink" Target="https://forms.gle/2GrSNK7BoNPafjYr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9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br>
              <a:rPr lang="en" sz="6000"/>
            </a:br>
            <a:r>
              <a:rPr b="0" lang="en" sz="3600"/>
              <a:t>Tutorial 1 - Week 2</a:t>
            </a:r>
            <a:endParaRPr/>
          </a:p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88970" y="2942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1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We’ll be starting at the 10 minute mark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1376775" y="2813243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b="0" i="0" lang="en" sz="3300" u="none" cap="none" strike="noStrik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would you want to ideally learn how to do with computers?</a:t>
            </a:r>
            <a:endParaRPr b="0" i="0" sz="3300" u="none" cap="none" strike="noStrike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540643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114" name="Google Shape;114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15" name="Google Shape;115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16" name="Google Shape;116;p20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would you want to ideally learn how to do with computers?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17" name="Google Shape;117;p20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18" name="Google Shape;118;p20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1376775" y="2993738"/>
            <a:ext cx="639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3300"/>
              <a:buFont typeface="Quattrocento Sans"/>
              <a:buNone/>
            </a:pPr>
            <a: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Coding experience? </a:t>
            </a:r>
            <a:br>
              <a:rPr lang="en" sz="33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300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con&#10;&#10;Description automatically generated"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8" y="1706850"/>
            <a:ext cx="1114424" cy="11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129" name="Google Shape;129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9132"/>
            <a:ext cx="1828800" cy="182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30" name="Google Shape;130;p2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31" name="Google Shape;131;p22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How would you rate your coding experience?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32" name="Google Shape;132;p22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33" name="Google Shape;133;p22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Intro to PyCharm IDE</a:t>
            </a:r>
            <a:endParaRPr/>
          </a:p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313" y="716075"/>
            <a:ext cx="5682125" cy="35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462376" y="563592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attrocento Sans"/>
              <a:buNone/>
            </a:pPr>
            <a:r>
              <a:rPr lang="en" sz="3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PyCharm</a:t>
            </a:r>
            <a:endParaRPr sz="1100"/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7690775" y="3972197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4494875" y="832175"/>
            <a:ext cx="4104900" cy="1943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1058030" y="2066697"/>
            <a:ext cx="1704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r>
              <a:rPr b="0" i="0" lang="en" sz="11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program editing window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9" name="Google Shape;149;p24"/>
          <p:cNvCxnSpPr>
            <a:stCxn id="147" idx="1"/>
          </p:cNvCxnSpPr>
          <p:nvPr/>
        </p:nvCxnSpPr>
        <p:spPr>
          <a:xfrm flipH="1">
            <a:off x="2488775" y="1803875"/>
            <a:ext cx="2006100" cy="51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" name="Google Shape;150;p24"/>
          <p:cNvSpPr/>
          <p:nvPr/>
        </p:nvSpPr>
        <p:spPr>
          <a:xfrm>
            <a:off x="3164400" y="2858875"/>
            <a:ext cx="5481300" cy="1151700"/>
          </a:xfrm>
          <a:prstGeom prst="rect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1467107" y="3405755"/>
            <a:ext cx="1260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Shell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52" name="Google Shape;152;p24"/>
          <p:cNvCxnSpPr>
            <a:stCxn id="150" idx="1"/>
          </p:cNvCxnSpPr>
          <p:nvPr/>
        </p:nvCxnSpPr>
        <p:spPr>
          <a:xfrm flipH="1">
            <a:off x="2373600" y="3434725"/>
            <a:ext cx="790800" cy="92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" name="Google Shape;153;p24"/>
          <p:cNvSpPr txBox="1"/>
          <p:nvPr/>
        </p:nvSpPr>
        <p:spPr>
          <a:xfrm>
            <a:off x="310340" y="1212356"/>
            <a:ext cx="2425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5"/>
                </a:solidFill>
              </a:rPr>
              <a:t>PyCharm</a:t>
            </a:r>
            <a:r>
              <a:rPr b="0" i="0" lang="en" sz="1400" u="none" strike="noStrike">
                <a:solidFill>
                  <a:srgbClr val="444445"/>
                </a:solidFill>
                <a:latin typeface="Arial"/>
                <a:ea typeface="Arial"/>
                <a:cs typeface="Arial"/>
                <a:sym typeface="Arial"/>
              </a:rPr>
              <a:t> is an Integrated Development Environment</a:t>
            </a:r>
            <a:endParaRPr b="0"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651" y="919447"/>
            <a:ext cx="5746314" cy="35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7447337" y="4056722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4412553" y="1035814"/>
            <a:ext cx="620700" cy="163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1355141" y="1145315"/>
            <a:ext cx="1260600" cy="25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Script Name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2" name="Google Shape;162;p25"/>
          <p:cNvCxnSpPr>
            <a:stCxn id="160" idx="1"/>
            <a:endCxn id="161" idx="3"/>
          </p:cNvCxnSpPr>
          <p:nvPr/>
        </p:nvCxnSpPr>
        <p:spPr>
          <a:xfrm flipH="1">
            <a:off x="2615853" y="1117564"/>
            <a:ext cx="1796700" cy="15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" name="Google Shape;163;p25"/>
          <p:cNvSpPr/>
          <p:nvPr/>
        </p:nvSpPr>
        <p:spPr>
          <a:xfrm>
            <a:off x="4775990" y="1190484"/>
            <a:ext cx="893700" cy="163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547381" y="1482450"/>
            <a:ext cx="2013600" cy="85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Single-line comments. They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with a “</a:t>
            </a:r>
            <a:r>
              <a:rPr i="0" lang="en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</a:t>
            </a: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Use these to make your script easier to follow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25"/>
          <p:cNvCxnSpPr>
            <a:stCxn id="163" idx="1"/>
            <a:endCxn id="164" idx="3"/>
          </p:cNvCxnSpPr>
          <p:nvPr/>
        </p:nvCxnSpPr>
        <p:spPr>
          <a:xfrm flipH="1">
            <a:off x="2561090" y="1272234"/>
            <a:ext cx="2214900" cy="63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" name="Google Shape;166;p25"/>
          <p:cNvSpPr/>
          <p:nvPr/>
        </p:nvSpPr>
        <p:spPr>
          <a:xfrm>
            <a:off x="3382799" y="3216900"/>
            <a:ext cx="1048200" cy="163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720263" y="3140546"/>
            <a:ext cx="1895400" cy="57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strike="noStrike">
                <a:solidFill>
                  <a:srgbClr val="444445"/>
                </a:solidFill>
                <a:latin typeface="Arial"/>
                <a:ea typeface="Arial"/>
                <a:cs typeface="Arial"/>
                <a:sym typeface="Arial"/>
              </a:rPr>
              <a:t>Python version in use. </a:t>
            </a:r>
            <a:r>
              <a:rPr b="0" i="0" lang="en" sz="1100" u="none" strike="noStrike">
                <a:solidFill>
                  <a:srgbClr val="007EE5"/>
                </a:solidFill>
                <a:latin typeface="Arial"/>
                <a:ea typeface="Arial"/>
                <a:cs typeface="Arial"/>
                <a:sym typeface="Arial"/>
              </a:rPr>
              <a:t>Make sure you are using Python3 !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25"/>
          <p:cNvCxnSpPr>
            <a:stCxn id="166" idx="1"/>
            <a:endCxn id="167" idx="3"/>
          </p:cNvCxnSpPr>
          <p:nvPr/>
        </p:nvCxnSpPr>
        <p:spPr>
          <a:xfrm flipH="1">
            <a:off x="2615699" y="3298650"/>
            <a:ext cx="767100" cy="13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" name="Google Shape;169;p25"/>
          <p:cNvSpPr/>
          <p:nvPr/>
        </p:nvSpPr>
        <p:spPr>
          <a:xfrm>
            <a:off x="4775990" y="1399123"/>
            <a:ext cx="1189200" cy="373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1355141" y="2552000"/>
            <a:ext cx="1260600" cy="40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Statements that will be executed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71" name="Google Shape;171;p25"/>
          <p:cNvCxnSpPr>
            <a:stCxn id="169" idx="1"/>
            <a:endCxn id="170" idx="3"/>
          </p:cNvCxnSpPr>
          <p:nvPr/>
        </p:nvCxnSpPr>
        <p:spPr>
          <a:xfrm flipH="1">
            <a:off x="2615689" y="1585873"/>
            <a:ext cx="2160300" cy="117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2" name="Google Shape;172;p25"/>
          <p:cNvSpPr/>
          <p:nvPr/>
        </p:nvSpPr>
        <p:spPr>
          <a:xfrm>
            <a:off x="7447334" y="916246"/>
            <a:ext cx="219300" cy="163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3019495" y="473654"/>
            <a:ext cx="3406800" cy="23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green chevron to run your code</a:t>
            </a:r>
            <a:endParaRPr sz="1100"/>
          </a:p>
        </p:txBody>
      </p:sp>
      <p:cxnSp>
        <p:nvCxnSpPr>
          <p:cNvPr id="174" name="Google Shape;174;p25"/>
          <p:cNvCxnSpPr>
            <a:stCxn id="172" idx="1"/>
            <a:endCxn id="173" idx="3"/>
          </p:cNvCxnSpPr>
          <p:nvPr/>
        </p:nvCxnSpPr>
        <p:spPr>
          <a:xfrm rot="10800000">
            <a:off x="6426434" y="592996"/>
            <a:ext cx="1020900" cy="40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5" name="Google Shape;175;p25"/>
          <p:cNvSpPr/>
          <p:nvPr/>
        </p:nvSpPr>
        <p:spPr>
          <a:xfrm>
            <a:off x="3382836" y="3380396"/>
            <a:ext cx="864600" cy="220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245540" y="3738530"/>
            <a:ext cx="1561200" cy="57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code can be written and run directly   in the shell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77" name="Google Shape;177;p25"/>
          <p:cNvCxnSpPr>
            <a:stCxn id="175" idx="1"/>
            <a:endCxn id="176" idx="3"/>
          </p:cNvCxnSpPr>
          <p:nvPr/>
        </p:nvCxnSpPr>
        <p:spPr>
          <a:xfrm flipH="1">
            <a:off x="2806836" y="3490796"/>
            <a:ext cx="576000" cy="53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Programming Concepts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n" sz="3000">
                <a:solidFill>
                  <a:schemeClr val="accent2"/>
                </a:solidFill>
              </a:rPr>
              <a:t>Values, Types, and Variables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0350" y="382485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2500"/>
              <a:buFont typeface="Quattrocento Sans"/>
              <a:buNone/>
            </a:pPr>
            <a:r>
              <a:rPr lang="en"/>
              <a:t>Values and Types in Programming 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10350" y="970525"/>
            <a:ext cx="8727000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en" sz="1500">
                <a:solidFill>
                  <a:schemeClr val="lt1"/>
                </a:solidFill>
              </a:rPr>
              <a:t>Value: </a:t>
            </a:r>
            <a:r>
              <a:rPr lang="en" sz="1500">
                <a:solidFill>
                  <a:schemeClr val="lt1"/>
                </a:solidFill>
              </a:rPr>
              <a:t>the representation of some entity that can be manipulated by a program, e.g., </a:t>
            </a:r>
            <a:r>
              <a:rPr lang="en" sz="1500">
                <a:solidFill>
                  <a:srgbClr val="007EE5"/>
                </a:solidFill>
              </a:rPr>
              <a:t>5</a:t>
            </a:r>
            <a:r>
              <a:rPr lang="en" sz="1500">
                <a:solidFill>
                  <a:schemeClr val="lt1"/>
                </a:solidFill>
              </a:rPr>
              <a:t>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en" sz="1500"/>
              <a:t>Type: </a:t>
            </a:r>
            <a:r>
              <a:rPr lang="en" sz="1500"/>
              <a:t>a set of values and the operations that can be performed on those values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00"/>
              <a:buNone/>
            </a:pPr>
            <a:r>
              <a:rPr b="1" lang="en" sz="1500"/>
              <a:t>E</a:t>
            </a:r>
            <a:r>
              <a:rPr b="1" lang="en" sz="1500">
                <a:solidFill>
                  <a:schemeClr val="lt1"/>
                </a:solidFill>
              </a:rPr>
              <a:t>xamples of Python types and values:</a:t>
            </a:r>
            <a:endParaRPr b="1" sz="15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</a:pPr>
            <a:r>
              <a:rPr b="1" lang="en" sz="1500">
                <a:solidFill>
                  <a:schemeClr val="lt1"/>
                </a:solidFill>
              </a:rPr>
              <a:t>int: </a:t>
            </a:r>
            <a:r>
              <a:rPr lang="en" sz="1500">
                <a:solidFill>
                  <a:schemeClr val="lt1"/>
                </a:solidFill>
              </a:rPr>
              <a:t>the set of integer numbers</a:t>
            </a:r>
            <a:endParaRPr sz="15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</a:pPr>
            <a:r>
              <a:rPr lang="en" sz="1500">
                <a:solidFill>
                  <a:schemeClr val="lt1"/>
                </a:solidFill>
              </a:rPr>
              <a:t>sample value:</a:t>
            </a:r>
            <a:endParaRPr sz="15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500"/>
              <a:t>float: </a:t>
            </a:r>
            <a:r>
              <a:rPr lang="en" sz="1500"/>
              <a:t>the set of (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double-precision) floating-point numbers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Quattrocento Sans"/>
              <a:buChar char="○"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sample value: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500"/>
              <a:t>str: </a:t>
            </a:r>
            <a:r>
              <a:rPr lang="en" sz="1500"/>
              <a:t>the set of sequences of characters </a:t>
            </a:r>
            <a:endParaRPr sz="15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Char char="○"/>
            </a:pPr>
            <a:r>
              <a:rPr lang="en" sz="1500"/>
              <a:t>sample values:</a:t>
            </a:r>
            <a:endParaRPr sz="1500"/>
          </a:p>
        </p:txBody>
      </p:sp>
      <p:pic>
        <p:nvPicPr>
          <p:cNvPr descr="Text&#10;&#10;Description automatically generated" id="190" name="Google Shape;190;p27"/>
          <p:cNvPicPr preferRelativeResize="0"/>
          <p:nvPr/>
        </p:nvPicPr>
        <p:blipFill rotWithShape="1">
          <a:blip r:embed="rId3">
            <a:alphaModFix/>
          </a:blip>
          <a:srcRect b="10038" l="0" r="0" t="78516"/>
          <a:stretch/>
        </p:blipFill>
        <p:spPr>
          <a:xfrm>
            <a:off x="2754563" y="2638723"/>
            <a:ext cx="3838575" cy="25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91" name="Google Shape;191;p27"/>
          <p:cNvPicPr preferRelativeResize="0"/>
          <p:nvPr/>
        </p:nvPicPr>
        <p:blipFill rotWithShape="1">
          <a:blip r:embed="rId3">
            <a:alphaModFix/>
          </a:blip>
          <a:srcRect b="30602" l="0" r="0" t="57953"/>
          <a:stretch/>
        </p:blipFill>
        <p:spPr>
          <a:xfrm>
            <a:off x="2794564" y="3282197"/>
            <a:ext cx="3838575" cy="256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92" name="Google Shape;192;p27"/>
          <p:cNvPicPr preferRelativeResize="0"/>
          <p:nvPr/>
        </p:nvPicPr>
        <p:blipFill rotWithShape="1">
          <a:blip r:embed="rId3">
            <a:alphaModFix/>
          </a:blip>
          <a:srcRect b="88557" l="0" r="30167" t="0"/>
          <a:stretch/>
        </p:blipFill>
        <p:spPr>
          <a:xfrm>
            <a:off x="2794564" y="4008604"/>
            <a:ext cx="2680661" cy="256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93" name="Google Shape;193;p27"/>
          <p:cNvPicPr preferRelativeResize="0"/>
          <p:nvPr/>
        </p:nvPicPr>
        <p:blipFill rotWithShape="1">
          <a:blip r:embed="rId3">
            <a:alphaModFix/>
          </a:blip>
          <a:srcRect b="69247" l="0" r="62517" t="19309"/>
          <a:stretch/>
        </p:blipFill>
        <p:spPr>
          <a:xfrm>
            <a:off x="2838386" y="4340918"/>
            <a:ext cx="1438811" cy="256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375" y="1656988"/>
            <a:ext cx="4900198" cy="289512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type="title"/>
          </p:nvPr>
        </p:nvSpPr>
        <p:spPr>
          <a:xfrm>
            <a:off x="171450" y="393235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2200"/>
              <a:buFont typeface="Quattrocento Sans"/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171450" y="897750"/>
            <a:ext cx="49002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</a:t>
            </a:r>
            <a:r>
              <a:rPr b="1" i="0" lang="en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variable</a:t>
            </a:r>
            <a:r>
              <a:rPr b="0" i="0" lang="en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a “container” for a value.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Variables are associated with values via </a:t>
            </a:r>
            <a:r>
              <a:rPr b="1" i="0" lang="en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assignment statements.</a:t>
            </a:r>
            <a:endParaRPr/>
          </a:p>
          <a:p>
            <a:pPr indent="-2540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400"/>
              <a:buFont typeface="Noto Sans Symbols"/>
              <a:buChar char="○"/>
            </a:pPr>
            <a:r>
              <a:rPr b="0" i="1" lang="en" sz="1500" u="sng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assignment statements</a:t>
            </a:r>
            <a:r>
              <a:rPr b="0" i="0" lang="en" sz="1500" u="sng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0" i="0" lang="en" sz="1500" u="none" cap="none" strike="noStrik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Python: </a:t>
            </a:r>
            <a:br>
              <a:rPr b="0" i="0" lang="en" sz="1500" u="none" cap="none" strike="noStrik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b="0" i="0" lang="en" sz="1500" u="none" cap="none" strike="noStrik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b="0" i="0" lang="en" sz="1500" u="none" cap="none" strike="noStrike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" sz="15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variable_name</a:t>
            </a:r>
            <a:r>
              <a:rPr b="1" i="0" lang="en" sz="1500" u="none" cap="none" strike="noStrike">
                <a:solidFill>
                  <a:srgbClr val="444445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i="0" lang="en" sz="1500" u="none" cap="none" strike="noStrike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expression</a:t>
            </a:r>
            <a:endParaRPr b="1" sz="1800">
              <a:solidFill>
                <a:srgbClr val="007E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00"/>
              <a:buNone/>
            </a:pPr>
            <a:r>
              <a:rPr b="1" lang="en" sz="1800"/>
              <a:t>In P</a:t>
            </a:r>
            <a:r>
              <a:rPr b="1" lang="en" sz="1800">
                <a:solidFill>
                  <a:schemeClr val="lt1"/>
                </a:solidFill>
              </a:rPr>
              <a:t>ython:</a:t>
            </a:r>
            <a:endParaRPr b="1" sz="1800">
              <a:solidFill>
                <a:schemeClr val="lt1"/>
              </a:solidFill>
            </a:endParaRPr>
          </a:p>
          <a:p>
            <a:pPr indent="-260350" lvl="0" marL="355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b="1" lang="en" sz="1800">
                <a:solidFill>
                  <a:schemeClr val="lt1"/>
                </a:solidFill>
              </a:rPr>
              <a:t>variable names must:</a:t>
            </a:r>
            <a:endParaRPr sz="1800">
              <a:solidFill>
                <a:schemeClr val="lt1"/>
              </a:solidFill>
            </a:endParaRPr>
          </a:p>
          <a:p>
            <a:pPr indent="-260350" lvl="1" marL="812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">
                <a:solidFill>
                  <a:schemeClr val="lt1"/>
                </a:solidFill>
              </a:rPr>
              <a:t>start with a letter or _</a:t>
            </a:r>
            <a:endParaRPr>
              <a:solidFill>
                <a:schemeClr val="lt1"/>
              </a:solidFill>
            </a:endParaRPr>
          </a:p>
          <a:p>
            <a:pPr indent="-260350" lvl="1" marL="812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">
                <a:solidFill>
                  <a:schemeClr val="lt1"/>
                </a:solidFill>
              </a:rPr>
              <a:t>contain only letters, digits or _</a:t>
            </a:r>
            <a:endParaRPr>
              <a:solidFill>
                <a:schemeClr val="lt1"/>
              </a:solidFill>
            </a:endParaRPr>
          </a:p>
          <a:p>
            <a:pPr indent="-26035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b="1" lang="en" sz="1800">
                <a:solidFill>
                  <a:schemeClr val="lt1"/>
                </a:solidFill>
              </a:rPr>
              <a:t>variables have types</a:t>
            </a:r>
            <a:r>
              <a:rPr lang="en" sz="1800">
                <a:solidFill>
                  <a:schemeClr val="lt1"/>
                </a:solidFill>
              </a:rPr>
              <a:t> (a variable has the type of the value assigned to it)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00"/>
              <a:buNone/>
            </a:pPr>
            <a:r>
              <a:rPr b="1" lang="en">
                <a:solidFill>
                  <a:srgbClr val="00B050"/>
                </a:solidFill>
              </a:rPr>
              <a:t>Tip</a:t>
            </a:r>
            <a:r>
              <a:rPr lang="en">
                <a:solidFill>
                  <a:srgbClr val="00B050"/>
                </a:solidFill>
              </a:rPr>
              <a:t>: use meaningful variable names !</a:t>
            </a:r>
            <a:endParaRPr>
              <a:solidFill>
                <a:srgbClr val="00B050"/>
              </a:solidFill>
            </a:endParaRPr>
          </a:p>
        </p:txBody>
      </p:sp>
      <p:cxnSp>
        <p:nvCxnSpPr>
          <p:cNvPr id="201" name="Google Shape;201;p28"/>
          <p:cNvCxnSpPr/>
          <p:nvPr/>
        </p:nvCxnSpPr>
        <p:spPr>
          <a:xfrm>
            <a:off x="2088931" y="1844566"/>
            <a:ext cx="3239700" cy="40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02" name="Google Shape;202;p28"/>
          <p:cNvCxnSpPr/>
          <p:nvPr/>
        </p:nvCxnSpPr>
        <p:spPr>
          <a:xfrm>
            <a:off x="2088931" y="1832051"/>
            <a:ext cx="3239700" cy="572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03" name="Google Shape;203;p28"/>
          <p:cNvCxnSpPr/>
          <p:nvPr/>
        </p:nvCxnSpPr>
        <p:spPr>
          <a:xfrm>
            <a:off x="2088931" y="1844566"/>
            <a:ext cx="3239700" cy="72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sp>
        <p:nvSpPr>
          <p:cNvPr id="204" name="Google Shape;204;p28"/>
          <p:cNvSpPr/>
          <p:nvPr/>
        </p:nvSpPr>
        <p:spPr>
          <a:xfrm>
            <a:off x="5328625" y="2151450"/>
            <a:ext cx="1574400" cy="492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471488" y="1026914"/>
            <a:ext cx="59151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 Introductions 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Logistics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Introduction to PyCharm IDE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Programming concepts: types, variables, operators, expressions, errors 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Practice problems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Questions?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177250" y="4861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2500"/>
              <a:buFont typeface="Quattrocento Sans"/>
              <a:buNone/>
            </a:pPr>
            <a:r>
              <a:rPr lang="en"/>
              <a:t>Python Function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138550" y="1502787"/>
            <a:ext cx="49932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"/>
              <a:buNone/>
            </a:pPr>
            <a:r>
              <a:rPr lang="en" sz="1800"/>
              <a:t>In Python, we can use the built-in function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 sz="1800"/>
              <a:t>to display objects/values in the shell.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"/>
              <a:buNone/>
            </a:pPr>
            <a:r>
              <a:rPr lang="en" sz="1800"/>
              <a:t>In particular, we can use 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 sz="1800"/>
              <a:t> to display the value of program variables.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0000"/>
              <a:buNone/>
            </a:pPr>
            <a:r>
              <a:t/>
            </a:r>
            <a:endParaRPr sz="5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0000"/>
              <a:buNone/>
            </a:pPr>
            <a:r>
              <a:t/>
            </a:r>
            <a:endParaRPr sz="500"/>
          </a:p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500"/>
          </a:p>
        </p:txBody>
      </p:sp>
      <p:sp>
        <p:nvSpPr>
          <p:cNvPr id="211" name="Google Shape;211;p29"/>
          <p:cNvSpPr txBox="1"/>
          <p:nvPr>
            <p:ph idx="4294967295" type="body"/>
          </p:nvPr>
        </p:nvSpPr>
        <p:spPr>
          <a:xfrm>
            <a:off x="0" y="3483769"/>
            <a:ext cx="44970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8571"/>
              <a:buNone/>
            </a:pPr>
            <a:r>
              <a:rPr b="1" lang="en">
                <a:solidFill>
                  <a:srgbClr val="FF0000"/>
                </a:solidFill>
              </a:rPr>
              <a:t>TO DO: </a:t>
            </a:r>
            <a:r>
              <a:rPr lang="en"/>
              <a:t>run this code with and without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8571"/>
              <a:buNone/>
            </a:pPr>
            <a:r>
              <a:rPr lang="en"/>
              <a:t>              the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rPr lang="en"/>
              <a:t> statements.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t/>
            </a:r>
            <a:endParaRPr sz="1200"/>
          </a:p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200"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375" y="1656988"/>
            <a:ext cx="4900198" cy="2895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/>
          <p:nvPr/>
        </p:nvSpPr>
        <p:spPr>
          <a:xfrm>
            <a:off x="5328625" y="2728350"/>
            <a:ext cx="1067700" cy="524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5367675" y="3783325"/>
            <a:ext cx="1127400" cy="396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Programming Concepts</a:t>
            </a:r>
            <a:endParaRPr/>
          </a:p>
        </p:txBody>
      </p:sp>
      <p:sp>
        <p:nvSpPr>
          <p:cNvPr id="220" name="Google Shape;220;p30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i="1" lang="en" sz="2700">
                <a:solidFill>
                  <a:schemeClr val="accent2"/>
                </a:solidFill>
              </a:rPr>
              <a:t>Operators and Expressions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Operators - Basics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134475" y="1201250"/>
            <a:ext cx="8929800" cy="3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3683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</a:pPr>
            <a:r>
              <a:rPr lang="en" sz="1500">
                <a:solidFill>
                  <a:schemeClr val="lt1"/>
                </a:solidFill>
              </a:rPr>
              <a:t>Operators are programming constructs that generally behave like functions. </a:t>
            </a:r>
            <a:endParaRPr sz="1500">
              <a:solidFill>
                <a:schemeClr val="lt1"/>
              </a:solidFill>
            </a:endParaRPr>
          </a:p>
          <a:p>
            <a:pPr indent="-254000" lvl="0" marL="3683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</a:pPr>
            <a:r>
              <a:rPr lang="en" sz="1500">
                <a:solidFill>
                  <a:schemeClr val="lt1"/>
                </a:solidFill>
              </a:rPr>
              <a:t>An operator is, generally, represented by a symbol, e.g.: </a:t>
            </a:r>
            <a:r>
              <a:rPr b="1" lang="en" sz="150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" sz="1500">
                <a:solidFill>
                  <a:schemeClr val="lt1"/>
                </a:solidFill>
              </a:rPr>
              <a:t>, </a:t>
            </a:r>
            <a:r>
              <a:rPr b="1" lang="en" sz="150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" sz="1500">
                <a:solidFill>
                  <a:schemeClr val="lt1"/>
                </a:solidFill>
              </a:rPr>
              <a:t>, </a:t>
            </a:r>
            <a:r>
              <a:rPr b="1" lang="en" sz="150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1500">
                <a:solidFill>
                  <a:schemeClr val="lt1"/>
                </a:solidFill>
              </a:rPr>
              <a:t>, </a:t>
            </a:r>
            <a:r>
              <a:rPr b="1" lang="en" sz="150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b="1" lang="en" sz="1500">
                <a:solidFill>
                  <a:schemeClr val="lt1"/>
                </a:solidFill>
              </a:rPr>
              <a:t>, </a:t>
            </a:r>
            <a:r>
              <a:rPr b="1" lang="en" sz="150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b="1" lang="en" sz="1500">
                <a:solidFill>
                  <a:schemeClr val="lt1"/>
                </a:solidFill>
              </a:rPr>
              <a:t>, </a:t>
            </a:r>
            <a:r>
              <a:rPr b="1" lang="en" sz="150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50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50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500">
                <a:solidFill>
                  <a:srgbClr val="007EE5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500">
                <a:solidFill>
                  <a:schemeClr val="lt1"/>
                </a:solidFill>
              </a:rPr>
              <a:t> 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sz="1500"/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  <p:pic>
        <p:nvPicPr>
          <p:cNvPr descr="Text&#10;&#10;Description automatically generated"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0" r="0" t="74423"/>
          <a:stretch/>
        </p:blipFill>
        <p:spPr>
          <a:xfrm>
            <a:off x="6319849" y="3418775"/>
            <a:ext cx="2518800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28" name="Google Shape;228;p31"/>
          <p:cNvPicPr preferRelativeResize="0"/>
          <p:nvPr/>
        </p:nvPicPr>
        <p:blipFill rotWithShape="1">
          <a:blip r:embed="rId3">
            <a:alphaModFix/>
          </a:blip>
          <a:srcRect b="43963" l="0" r="0" t="30947"/>
          <a:stretch/>
        </p:blipFill>
        <p:spPr>
          <a:xfrm>
            <a:off x="6319850" y="2917950"/>
            <a:ext cx="2518809" cy="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241278" y="2571750"/>
            <a:ext cx="122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Examples of Python operators</a:t>
            </a:r>
            <a:endParaRPr b="1" sz="15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4702" y="4540895"/>
            <a:ext cx="1836200" cy="4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8214" y="4006876"/>
            <a:ext cx="2422069" cy="3786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" name="Google Shape;232;p31"/>
          <p:cNvGraphicFramePr/>
          <p:nvPr/>
        </p:nvGraphicFramePr>
        <p:xfrm>
          <a:off x="1572680" y="22551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{133D9A97-A28C-4458-A3AF-7DE8BA05AA2D}</a:tableStyleId>
              </a:tblPr>
              <a:tblGrid>
                <a:gridCol w="1005850"/>
                <a:gridCol w="1159975"/>
                <a:gridCol w="791900"/>
                <a:gridCol w="894725"/>
                <a:gridCol w="894725"/>
              </a:tblGrid>
              <a:tr h="51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Quattrocento Sans"/>
                        <a:buNone/>
                      </a:pPr>
                      <a:r>
                        <a:rPr b="1" lang="en" sz="12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Type</a:t>
                      </a:r>
                      <a:endParaRPr b="1" sz="12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Quattrocento Sans"/>
                        <a:buNone/>
                      </a:pPr>
                      <a:r>
                        <a:rPr b="1" lang="en" sz="12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Name</a:t>
                      </a:r>
                      <a:endParaRPr b="1" sz="12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Quattrocento Sans"/>
                        <a:buNone/>
                      </a:pPr>
                      <a:r>
                        <a:rPr b="1" lang="en" sz="12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Symbol</a:t>
                      </a:r>
                      <a:endParaRPr b="1" sz="12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Quattrocento Sans"/>
                        <a:buNone/>
                      </a:pPr>
                      <a:r>
                        <a:rPr b="1" lang="en" sz="12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Operand Data Type(s) </a:t>
                      </a:r>
                      <a:endParaRPr b="1" sz="12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Quattrocento Sans"/>
                        <a:buNone/>
                      </a:pPr>
                      <a:r>
                        <a:rPr b="1" lang="en" sz="12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Arity</a:t>
                      </a:r>
                      <a:endParaRPr b="1" sz="12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</a:tr>
              <a:tr h="545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00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arithmetic</a:t>
                      </a:r>
                      <a:r>
                        <a:rPr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integer division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EE5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rgbClr val="007EE5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//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Number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binary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</a:tr>
              <a:tr h="358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00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arithmetic</a:t>
                      </a:r>
                      <a:r>
                        <a:rPr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modulo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EE5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rgbClr val="007EE5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%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Number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binary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/>
                </a:tc>
              </a:tr>
              <a:tr h="545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12AFB4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relational 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less than 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EE5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rgbClr val="007EE5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&lt; 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various types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binary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>
                    <a:solidFill>
                      <a:schemeClr val="dk2"/>
                    </a:solidFill>
                  </a:tcPr>
                </a:tc>
              </a:tr>
              <a:tr h="545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logical 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logical conjunction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EE5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rgbClr val="007EE5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and</a:t>
                      </a:r>
                      <a:endParaRPr b="1" sz="1000" u="none" cap="none" strike="noStrike">
                        <a:solidFill>
                          <a:srgbClr val="007EE5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all  data types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Quattrocento Sans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binary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68575" marL="68575"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233" name="Google Shape;233;p31"/>
          <p:cNvSpPr txBox="1"/>
          <p:nvPr/>
        </p:nvSpPr>
        <p:spPr>
          <a:xfrm>
            <a:off x="353717" y="3669568"/>
            <a:ext cx="10842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 Sans"/>
              <a:buNone/>
            </a:pPr>
            <a:r>
              <a:rPr b="1" lang="en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 not worry about these 2 for now</a:t>
            </a:r>
            <a:endParaRPr b="1" sz="1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</a:pPr>
            <a:r>
              <a:t/>
            </a:r>
            <a:endParaRPr sz="1400">
              <a:solidFill>
                <a:srgbClr val="9E9E9E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252825" y="50268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2500"/>
              <a:buFont typeface="Quattrocento Sans"/>
              <a:buNone/>
            </a:pPr>
            <a:r>
              <a:rPr lang="en" sz="3600"/>
              <a:t>Expressions</a:t>
            </a:r>
            <a:endParaRPr sz="3600"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252825" y="1218900"/>
            <a:ext cx="9017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31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</a:pPr>
            <a:r>
              <a:rPr lang="en">
                <a:solidFill>
                  <a:schemeClr val="lt1"/>
                </a:solidFill>
              </a:rPr>
              <a:t>An </a:t>
            </a:r>
            <a:r>
              <a:rPr b="1" i="1" lang="en">
                <a:solidFill>
                  <a:schemeClr val="lt1"/>
                </a:solidFill>
              </a:rPr>
              <a:t>expression</a:t>
            </a:r>
            <a:r>
              <a:rPr lang="en">
                <a:solidFill>
                  <a:schemeClr val="lt1"/>
                </a:solidFill>
              </a:rPr>
              <a:t> is a combination of values (literals), variables, operators, and parentheses.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252825" y="2065282"/>
            <a:ext cx="3661200" cy="30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 lnSpcReduction="20000"/>
          </a:bodyPr>
          <a:lstStyle/>
          <a:p>
            <a:pPr indent="-336550" lvl="0" marL="431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</a:t>
            </a:r>
            <a:r>
              <a:rPr b="1" i="1"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arithmetic expression</a:t>
            </a:r>
            <a:r>
              <a:rPr lang="e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an expression that contains numerical values, arithmetic operators and parentheses.</a:t>
            </a:r>
            <a:endParaRPr sz="1100"/>
          </a:p>
          <a:p>
            <a:pPr indent="-336550" lvl="1" marL="7747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300"/>
              <a:buFont typeface="Noto Sans Symbols"/>
              <a:buChar char="▪"/>
            </a:pPr>
            <a:r>
              <a:rPr b="0" i="0" lang="en" sz="2100" u="none" cap="none" strike="noStrike">
                <a:solidFill>
                  <a:srgbClr val="FF0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operators in an </a:t>
            </a:r>
            <a:r>
              <a:rPr b="1" i="0" lang="en" sz="2100" u="none" cap="none" strike="noStrike">
                <a:solidFill>
                  <a:srgbClr val="FF0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un-parenthesized </a:t>
            </a:r>
            <a:r>
              <a:rPr b="0" i="0" lang="en" sz="2100" u="none" cap="none" strike="noStrike">
                <a:solidFill>
                  <a:srgbClr val="FF0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arithmetic expression are evaluated in </a:t>
            </a:r>
            <a:r>
              <a:rPr b="1" i="0" lang="en" sz="2100" u="none" cap="none" strike="noStrike">
                <a:solidFill>
                  <a:srgbClr val="FF0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order of precedence.</a:t>
            </a:r>
            <a:endParaRPr sz="1100"/>
          </a:p>
        </p:txBody>
      </p:sp>
      <p:graphicFrame>
        <p:nvGraphicFramePr>
          <p:cNvPr id="241" name="Google Shape;241;p32"/>
          <p:cNvGraphicFramePr/>
          <p:nvPr/>
        </p:nvGraphicFramePr>
        <p:xfrm>
          <a:off x="3913934" y="18202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{133D9A97-A28C-4458-A3AF-7DE8BA05AA2D}</a:tableStyleId>
              </a:tblPr>
              <a:tblGrid>
                <a:gridCol w="686525"/>
                <a:gridCol w="1319525"/>
              </a:tblGrid>
              <a:tr h="645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7EE5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17EE5"/>
                          </a:solidFill>
                        </a:rPr>
                        <a:t>Python Operator</a:t>
                      </a:r>
                      <a:endParaRPr b="1" sz="1100" u="none" cap="none" strike="noStrike">
                        <a:solidFill>
                          <a:srgbClr val="017EE5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7EE5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17EE5"/>
                          </a:solidFill>
                        </a:rPr>
                        <a:t>(symbol)</a:t>
                      </a:r>
                      <a:endParaRPr b="1" sz="1100" u="none" cap="none" strike="noStrike">
                        <a:solidFill>
                          <a:srgbClr val="017EE5"/>
                        </a:solidFill>
                      </a:endParaRPr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Name 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(Operation)</a:t>
                      </a:r>
                      <a:endParaRPr b="1" sz="1100" u="none" cap="none" strike="noStrike"/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7EE5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 </a:t>
                      </a:r>
                      <a:endParaRPr b="1" sz="1100" u="none" cap="none" strike="noStrike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addition</a:t>
                      </a:r>
                      <a:endParaRPr b="1" sz="1100" u="none" cap="none" strike="noStrike"/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7EE5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endParaRPr b="1" sz="1100" u="none" cap="none" strike="noStrike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subtraction </a:t>
                      </a:r>
                      <a:endParaRPr b="1" sz="1100" u="none" cap="none" strike="noStrike"/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7EE5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 </a:t>
                      </a:r>
                      <a:endParaRPr b="1" sz="1100" u="none" cap="none" strike="noStrike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multiplication</a:t>
                      </a:r>
                      <a:endParaRPr b="1" sz="1100" u="none" cap="none" strike="noStrike"/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7EE5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**</a:t>
                      </a:r>
                      <a:endParaRPr b="1" sz="1100" u="none" cap="none" strike="noStrike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exponentiation</a:t>
                      </a:r>
                      <a:endParaRPr b="1" sz="1100" u="none" cap="none" strike="noStrike"/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7EE5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b="1" sz="1100" u="none" cap="none" strike="noStrike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division</a:t>
                      </a:r>
                      <a:endParaRPr b="1" sz="1100" u="none" cap="none" strike="noStrike"/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7EE5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</a:t>
                      </a:r>
                      <a:endParaRPr b="1" sz="1100" u="none" cap="none" strike="noStrike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integer division</a:t>
                      </a:r>
                      <a:endParaRPr b="1" sz="1100" u="none" cap="none" strike="noStrike"/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7EE5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1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%</a:t>
                      </a:r>
                      <a:endParaRPr b="1" sz="1100" u="none" cap="none" strike="noStrike">
                        <a:solidFill>
                          <a:srgbClr val="01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modulo (remainder)</a:t>
                      </a:r>
                      <a:endParaRPr b="1" sz="1100" u="none" cap="none" strike="noStrike"/>
                    </a:p>
                  </a:txBody>
                  <a:tcPr marT="47625" marB="47625" marR="47625" marL="47625">
                    <a:lnL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2" name="Google Shape;242;p32"/>
          <p:cNvGraphicFramePr/>
          <p:nvPr/>
        </p:nvGraphicFramePr>
        <p:xfrm>
          <a:off x="6124904" y="17126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{133D9A97-A28C-4458-A3AF-7DE8BA05AA2D}</a:tableStyleId>
              </a:tblPr>
              <a:tblGrid>
                <a:gridCol w="992650"/>
                <a:gridCol w="1255475"/>
                <a:gridCol w="660625"/>
              </a:tblGrid>
              <a:tr h="94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accent3"/>
                          </a:solidFill>
                        </a:rPr>
                        <a:t>Python Examples of Simple Arithmetic Expressions</a:t>
                      </a:r>
                      <a:endParaRPr b="1" sz="1100" u="none" cap="none" strike="noStrike">
                        <a:solidFill>
                          <a:schemeClr val="accent3"/>
                        </a:solidFill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English description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Result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</a:tr>
              <a:tr h="33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 + 3</a:t>
                      </a:r>
                      <a:endParaRPr b="1" sz="1100" u="none" cap="none" strike="noStrike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11 plus 3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14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</a:tr>
              <a:tr h="33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5 - 19</a:t>
                      </a:r>
                      <a:endParaRPr b="1" sz="1100" u="none" cap="none" strike="noStrike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5 minus 19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-14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</a:tr>
              <a:tr h="33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 * 4</a:t>
                      </a:r>
                      <a:endParaRPr b="1" sz="1100" u="none" cap="none" strike="noStrike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7 multiplied by 4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28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</a:tr>
              <a:tr h="33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 ** 5</a:t>
                      </a:r>
                      <a:endParaRPr b="1" sz="1100" u="none" cap="none" strike="noStrike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2 to the power of 5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32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</a:tr>
              <a:tr h="33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 / 2</a:t>
                      </a:r>
                      <a:endParaRPr b="1" sz="1100" u="none" cap="none" strike="noStrike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9 divided by 2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4.5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</a:tr>
              <a:tr h="33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 // 2</a:t>
                      </a:r>
                      <a:endParaRPr b="1" sz="1100" u="none" cap="none" strike="noStrike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9 divided by 2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4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</a:tr>
              <a:tr h="33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Courier New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9 % 2</a:t>
                      </a:r>
                      <a:endParaRPr b="1" sz="1100" u="none" cap="none" strike="noStrike">
                        <a:solidFill>
                          <a:schemeClr val="accent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9 mod 2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Quattrocento Sans"/>
                        <a:buNone/>
                      </a:pPr>
                      <a:r>
                        <a:rPr b="1" lang="en" sz="1100" u="none" cap="none" strike="noStrike"/>
                        <a:t>1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Arithmetic Expressions</a:t>
            </a:r>
            <a:endParaRPr/>
          </a:p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628650" y="1369218"/>
            <a:ext cx="37149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Arithmetic expressions follow the same rules learned in math class!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</a:pPr>
            <a:r>
              <a:rPr lang="en"/>
              <a:t>The operators in an un-parenthesized expression are evaluated in order of precedence.</a:t>
            </a:r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9220" y="602786"/>
            <a:ext cx="3964780" cy="2869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250" name="Google Shape;25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2119" y="3257550"/>
            <a:ext cx="2500313" cy="173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134475" y="585336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2500"/>
              <a:buFont typeface="Quattrocento Sans"/>
              <a:buNone/>
            </a:pPr>
            <a:r>
              <a:rPr lang="en" sz="3600"/>
              <a:t>Operator Precedence</a:t>
            </a:r>
            <a:endParaRPr sz="3600"/>
          </a:p>
        </p:txBody>
      </p:sp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210675" y="1281675"/>
            <a:ext cx="5664300" cy="3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800">
                <a:solidFill>
                  <a:schemeClr val="lt1"/>
                </a:solidFill>
              </a:rPr>
              <a:t>Operator precedence</a:t>
            </a:r>
            <a:r>
              <a:rPr lang="en" sz="1800">
                <a:solidFill>
                  <a:schemeClr val="lt1"/>
                </a:solidFill>
              </a:rPr>
              <a:t>, or the </a:t>
            </a:r>
            <a:r>
              <a:rPr b="1" lang="en" sz="1800">
                <a:solidFill>
                  <a:schemeClr val="lt1"/>
                </a:solidFill>
              </a:rPr>
              <a:t>order of operations</a:t>
            </a:r>
            <a:r>
              <a:rPr lang="en" sz="1800">
                <a:solidFill>
                  <a:schemeClr val="lt1"/>
                </a:solidFill>
              </a:rPr>
              <a:t>,  is a collection of rules about which actions to perform first in order to evaluate a given expression.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254000" lvl="0" marL="368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</a:pPr>
            <a:r>
              <a:rPr lang="en" sz="1800">
                <a:solidFill>
                  <a:schemeClr val="lt1"/>
                </a:solidFill>
              </a:rPr>
              <a:t>For example, in all programming languages, the arithmetic operators, e.g., multiplication, division, integer division, modulo, addition, subtraction,    are evaluated according to the order of precedence of their corresponding math operators.</a:t>
            </a:r>
            <a:endParaRPr sz="1800">
              <a:solidFill>
                <a:schemeClr val="lt1"/>
              </a:solidFill>
            </a:endParaRPr>
          </a:p>
          <a:p>
            <a:pPr indent="-139700" lvl="0" marL="711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254000" lvl="1" marL="825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▪"/>
            </a:pPr>
            <a:r>
              <a:rPr b="1" lang="en">
                <a:solidFill>
                  <a:srgbClr val="FF0000"/>
                </a:solidFill>
              </a:rPr>
              <a:t>Precedence rules for other operators, e.g., relational operators, are language-dependent !</a:t>
            </a:r>
            <a:endParaRPr b="1">
              <a:solidFill>
                <a:srgbClr val="FF0000"/>
              </a:solidFill>
            </a:endParaRPr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Text&#10;&#10;Description automatically generated" id="257" name="Google Shape;257;p34"/>
          <p:cNvPicPr preferRelativeResize="0"/>
          <p:nvPr/>
        </p:nvPicPr>
        <p:blipFill rotWithShape="1">
          <a:blip r:embed="rId3">
            <a:alphaModFix/>
          </a:blip>
          <a:srcRect b="0" l="0" r="17403" t="0"/>
          <a:stretch/>
        </p:blipFill>
        <p:spPr>
          <a:xfrm>
            <a:off x="6115275" y="4066164"/>
            <a:ext cx="2599225" cy="492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34"/>
          <p:cNvGraphicFramePr/>
          <p:nvPr/>
        </p:nvGraphicFramePr>
        <p:xfrm>
          <a:off x="6115275" y="8313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{133D9A97-A28C-4458-A3AF-7DE8BA05AA2D}</a:tableStyleId>
              </a:tblPr>
              <a:tblGrid>
                <a:gridCol w="1494600"/>
                <a:gridCol w="1323450"/>
              </a:tblGrid>
              <a:tr h="48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Quattrocento Sans"/>
                        <a:buNone/>
                      </a:pPr>
                      <a:r>
                        <a:rPr b="1" lang="en" sz="1500" u="none" cap="none" strike="noStrike"/>
                        <a:t>Operator</a:t>
                      </a:r>
                      <a:endParaRPr b="1" sz="1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Quattrocento Sans"/>
                        <a:buNone/>
                      </a:pPr>
                      <a:r>
                        <a:rPr b="1" lang="en" sz="1500" u="none" cap="none" strike="noStrike"/>
                        <a:t>Precedence</a:t>
                      </a:r>
                      <a:endParaRPr b="1" sz="1500" u="none" cap="none" strike="noStrike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Quattrocento Sans"/>
                        <a:buNone/>
                      </a:pPr>
                      <a:r>
                        <a:rPr lang="en" sz="1500" u="none" cap="none" strike="noStrike"/>
                        <a:t>**</a:t>
                      </a:r>
                      <a:endParaRPr sz="1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Quattrocento Sans"/>
                        <a:buNone/>
                      </a:pPr>
                      <a:r>
                        <a:rPr lang="en" sz="1500" u="none" cap="none" strike="noStrike"/>
                        <a:t>highest</a:t>
                      </a:r>
                      <a:endParaRPr sz="1500" u="none" cap="none" strike="noStrike"/>
                    </a:p>
                  </a:txBody>
                  <a:tcPr marT="91425" marB="91425" marR="91425" marL="91425"/>
                </a:tc>
              </a:tr>
              <a:tr h="1005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Quattrocento Sans"/>
                        <a:buNone/>
                      </a:pPr>
                      <a:r>
                        <a:rPr lang="en" sz="1500" u="none" cap="none" strike="noStrike"/>
                        <a:t>- (negation)</a:t>
                      </a:r>
                      <a:endParaRPr sz="1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Quattrocento Sans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Quattrocento Sans"/>
                        <a:buNone/>
                      </a:pPr>
                      <a:r>
                        <a:rPr lang="en" sz="1500" u="none" cap="none" strike="noStrike"/>
                        <a:t>*, /, //, %</a:t>
                      </a:r>
                      <a:endParaRPr sz="1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Quattrocento Sans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Quattrocento Sans"/>
                        <a:buNone/>
                      </a:pPr>
                      <a:r>
                        <a:rPr lang="en" sz="1500" u="none" cap="none" strike="noStrike"/>
                        <a:t>+, -</a:t>
                      </a:r>
                      <a:endParaRPr sz="1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Quattrocento Sans"/>
                        <a:buNone/>
                      </a:pPr>
                      <a:r>
                        <a:rPr lang="en" sz="1500" u="none" cap="none" strike="noStrike"/>
                        <a:t>lowest</a:t>
                      </a:r>
                      <a:endParaRPr sz="15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471488" y="6378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Give it a try! Arithmetic Operation Examples </a:t>
            </a:r>
            <a:endParaRPr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628650" y="1369218"/>
            <a:ext cx="30789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Integer division: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Modulo: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Arithmetic Precedence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265" name="Google Shape;265;p35"/>
          <p:cNvPicPr preferRelativeResize="0"/>
          <p:nvPr/>
        </p:nvPicPr>
        <p:blipFill rotWithShape="1">
          <a:blip r:embed="rId3">
            <a:alphaModFix/>
          </a:blip>
          <a:srcRect b="0" l="0" r="0" t="74423"/>
          <a:stretch/>
        </p:blipFill>
        <p:spPr>
          <a:xfrm>
            <a:off x="4863788" y="2442242"/>
            <a:ext cx="2667000" cy="531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66" name="Google Shape;266;p35"/>
          <p:cNvPicPr preferRelativeResize="0"/>
          <p:nvPr/>
        </p:nvPicPr>
        <p:blipFill rotWithShape="1">
          <a:blip r:embed="rId3">
            <a:alphaModFix/>
          </a:blip>
          <a:srcRect b="43963" l="0" r="0" t="30947"/>
          <a:stretch/>
        </p:blipFill>
        <p:spPr>
          <a:xfrm>
            <a:off x="4851882" y="1339290"/>
            <a:ext cx="2667000" cy="52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67" name="Google Shape;267;p35"/>
          <p:cNvPicPr preferRelativeResize="0"/>
          <p:nvPr/>
        </p:nvPicPr>
        <p:blipFill rotWithShape="1">
          <a:blip r:embed="rId4">
            <a:alphaModFix/>
          </a:blip>
          <a:srcRect b="0" l="0" r="17403" t="0"/>
          <a:stretch/>
        </p:blipFill>
        <p:spPr>
          <a:xfrm>
            <a:off x="4863788" y="3873011"/>
            <a:ext cx="2666999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628650" y="404958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Augmented Operators in Python</a:t>
            </a:r>
            <a:endParaRPr/>
          </a:p>
        </p:txBody>
      </p:sp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6968" l="12469" r="32110" t="11432"/>
          <a:stretch/>
        </p:blipFill>
        <p:spPr>
          <a:xfrm>
            <a:off x="2870498" y="985029"/>
            <a:ext cx="3403004" cy="3912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Programming Concepts</a:t>
            </a:r>
            <a:endParaRPr/>
          </a:p>
        </p:txBody>
      </p:sp>
      <p:sp>
        <p:nvSpPr>
          <p:cNvPr id="279" name="Google Shape;279;p37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i="1" lang="en" sz="2700">
                <a:solidFill>
                  <a:schemeClr val="accent2"/>
                </a:solidFill>
              </a:rPr>
              <a:t>Errors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111976" y="399303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2500"/>
              <a:buFont typeface="Quattrocento Sans"/>
              <a:buNone/>
            </a:pPr>
            <a:r>
              <a:rPr lang="en" sz="3600"/>
              <a:t>Error Types</a:t>
            </a:r>
            <a:r>
              <a:rPr baseline="30000" lang="en" sz="3600"/>
              <a:t>1</a:t>
            </a:r>
            <a:endParaRPr sz="3600"/>
          </a:p>
        </p:txBody>
      </p:sp>
      <p:graphicFrame>
        <p:nvGraphicFramePr>
          <p:cNvPr id="285" name="Google Shape;285;p38"/>
          <p:cNvGraphicFramePr/>
          <p:nvPr/>
        </p:nvGraphicFramePr>
        <p:xfrm>
          <a:off x="111976" y="9830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{133D9A97-A28C-4458-A3AF-7DE8BA05AA2D}</a:tableStyleId>
              </a:tblPr>
              <a:tblGrid>
                <a:gridCol w="980325"/>
                <a:gridCol w="2320275"/>
                <a:gridCol w="1807575"/>
                <a:gridCol w="3792900"/>
              </a:tblGrid>
              <a:tr h="48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Quattrocento Sans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lt1"/>
                          </a:solidFill>
                        </a:rPr>
                        <a:t>Name</a:t>
                      </a:r>
                      <a:endParaRPr b="1"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Quattrocento Sans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b="1"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Quattrocento Sans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lt1"/>
                          </a:solidFill>
                        </a:rPr>
                        <a:t>Timing</a:t>
                      </a:r>
                      <a:endParaRPr b="1"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Quattrocento Sans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lt1"/>
                          </a:solidFill>
                        </a:rPr>
                        <a:t>Python Examples</a:t>
                      </a:r>
                      <a:endParaRPr b="1"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Quattrocento Sans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Syntax error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Quattrocento Sans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An error due to the code not being syntactically valid (i.e., not obeying the grammar of the programming language)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Quattrocento Sans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Usually discovered during compilation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Courier New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(3 + 2 * 4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300"/>
                        <a:buFont typeface="Courier New"/>
                        <a:buNone/>
                      </a:pPr>
                      <a:r>
                        <a:rPr lang="en" sz="13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Syntax Error: unmatched ')’</a:t>
                      </a:r>
                      <a:endParaRPr sz="1300" u="none" cap="none" strike="noStrike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EE5"/>
                        </a:buClr>
                        <a:buSzPts val="1300"/>
                        <a:buFont typeface="Courier New"/>
                        <a:buNone/>
                      </a:pPr>
                      <a:r>
                        <a:rPr lang="en" sz="1300" u="none" cap="none" strike="noStrike">
                          <a:solidFill>
                            <a:srgbClr val="00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Expression </a:t>
                      </a:r>
                      <a:r>
                        <a:rPr lang="en" sz="1300" u="none" cap="none" strike="noStrike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(3 + 2 * 4</a:t>
                      </a:r>
                      <a:r>
                        <a:rPr lang="en" sz="1300" u="none" cap="none" strike="noStrike">
                          <a:solidFill>
                            <a:srgbClr val="00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contains an open parenthesis but not a corresponding close parenthesis</a:t>
                      </a:r>
                      <a:r>
                        <a:rPr lang="en" sz="13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endParaRPr sz="1300" u="none" cap="none" strike="noStrike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Quattrocento Sans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</a:rPr>
                        <a:t>Semantic error</a:t>
                      </a:r>
                      <a:endParaRPr b="1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Quattrocento Sans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An error due to the code not following the semantic rules of a programming language, e.g., when operators are used improperly or when an attempt is made to use a variable that has not yet been associated with a value, or 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Quattrocento Sans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</a:rPr>
                        <a:t>Usually discovered during compilation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Courier New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"Hello" - 4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300"/>
                        <a:buFont typeface="Courier New"/>
                        <a:buNone/>
                      </a:pPr>
                      <a:r>
                        <a:rPr lang="en" sz="13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TypeError: unsupported operand type(s) for -: 'str' and 'int’</a:t>
                      </a:r>
                      <a:endParaRPr sz="1300" u="none" cap="none" strike="noStrike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EE5"/>
                        </a:buClr>
                        <a:buSzPts val="1300"/>
                        <a:buFont typeface="Courier New"/>
                        <a:buNone/>
                      </a:pPr>
                      <a:r>
                        <a:rPr lang="en" sz="1300" u="none" cap="none" strike="noStrike">
                          <a:solidFill>
                            <a:srgbClr val="007EE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Operator - cannot be applied to a string and an integer</a:t>
                      </a:r>
                      <a:endParaRPr sz="1300" u="none" cap="none" strike="noStrike">
                        <a:solidFill>
                          <a:srgbClr val="007EE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Quattrocento Sans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a &gt; 5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300"/>
                        <a:buFont typeface="Courier New"/>
                        <a:buNone/>
                      </a:pPr>
                      <a:r>
                        <a:rPr lang="en" sz="13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NameError: name 'a' is not defined</a:t>
                      </a:r>
                      <a:endParaRPr sz="1300" u="none" cap="none" strike="noStrike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Introduction - TA</a:t>
            </a:r>
            <a:endParaRPr/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628650" y="3147862"/>
            <a:ext cx="78867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/>
              <a:t>Katia Ossetchkina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/>
              <a:t>(TUT08)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b="1" lang="en" sz="2100"/>
              <a:t>Current studies: </a:t>
            </a:r>
            <a:r>
              <a:rPr lang="en" sz="2100"/>
              <a:t>Second year MASc CIV Student</a:t>
            </a:r>
            <a:endParaRPr/>
          </a:p>
          <a:p>
            <a:pPr indent="0" lvl="0" marL="0" rtl="0" algn="ctr">
              <a:lnSpc>
                <a:spcPct val="114999"/>
              </a:lnSpc>
              <a:spcBef>
                <a:spcPts val="1700"/>
              </a:spcBef>
              <a:spcAft>
                <a:spcPts val="0"/>
              </a:spcAft>
              <a:buSzPct val="100000"/>
              <a:buNone/>
            </a:pPr>
            <a:r>
              <a:rPr b="1" lang="en" sz="2100"/>
              <a:t>Research/other interests: </a:t>
            </a:r>
            <a:r>
              <a:rPr lang="en" sz="2100"/>
              <a:t>Automated image processing for fracture analysis in rocks</a:t>
            </a:r>
            <a:endParaRPr/>
          </a:p>
        </p:txBody>
      </p:sp>
      <p:pic>
        <p:nvPicPr>
          <p:cNvPr id="51" name="Google Shape;51;p12"/>
          <p:cNvPicPr preferRelativeResize="0"/>
          <p:nvPr/>
        </p:nvPicPr>
        <p:blipFill rotWithShape="1">
          <a:blip r:embed="rId3">
            <a:alphaModFix/>
          </a:blip>
          <a:srcRect b="11920" l="0" r="0" t="9654"/>
          <a:stretch/>
        </p:blipFill>
        <p:spPr>
          <a:xfrm>
            <a:off x="3849824" y="1334138"/>
            <a:ext cx="1444200" cy="132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" name="Google Shape;290;p39"/>
          <p:cNvGraphicFramePr/>
          <p:nvPr/>
        </p:nvGraphicFramePr>
        <p:xfrm>
          <a:off x="112351" y="89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{133D9A97-A28C-4458-A3AF-7DE8BA05AA2D}</a:tableStyleId>
              </a:tblPr>
              <a:tblGrid>
                <a:gridCol w="1007000"/>
                <a:gridCol w="3163275"/>
                <a:gridCol w="1639850"/>
                <a:gridCol w="3127750"/>
              </a:tblGrid>
              <a:tr h="36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Quattrocento Sans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lt1"/>
                          </a:solidFill>
                        </a:rPr>
                        <a:t>Name</a:t>
                      </a:r>
                      <a:endParaRPr b="1"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Quattrocento Sans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b="1"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Quattrocento Sans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lt1"/>
                          </a:solidFill>
                        </a:rPr>
                        <a:t>Timing</a:t>
                      </a:r>
                      <a:endParaRPr b="1"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Quattrocento Sans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lt1"/>
                          </a:solidFill>
                        </a:rPr>
                        <a:t>Python Examples</a:t>
                      </a:r>
                      <a:endParaRPr b="1"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Quattrocento Sans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Runtime Error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Quattrocento Sans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An error that occurs during the execution (runtime) of a program. 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Quattrocento Sans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Happens when the code is run, and may halt the execution of the program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a = 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b = 4 /(a - 5)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ZeroDivisionError: division by zero</a:t>
                      </a:r>
                      <a:endParaRPr sz="1400" u="none" cap="none" strike="noStrike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3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Quattrocento Sans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</a:rPr>
                        <a:t>Logical Error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Quattrocento Sans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An error that results from the code not conforming to its intended semantics due to, e.g., a formula being implemented incorrectly, a block of code being indented erroneously, the programmer misunderstanding and implementing incorrectly a requirement.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Quattrocento Sans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Happens when the code is run. May remain undiscovered.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&gt;&gt;&gt; duration_in_seconds =    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duration_in_hours * 100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attrocento Sans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" sz="1400" u="none" cap="none" strike="noStrike">
                          <a:solidFill>
                            <a:srgbClr val="00B0F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The formula for converting hours into seconds is incorrect</a:t>
                      </a:r>
                      <a:endParaRPr sz="1400" u="none" cap="none" strike="noStrike">
                        <a:solidFill>
                          <a:srgbClr val="00B0F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1" name="Google Shape;291;p39"/>
          <p:cNvSpPr txBox="1"/>
          <p:nvPr/>
        </p:nvSpPr>
        <p:spPr>
          <a:xfrm>
            <a:off x="111976" y="399303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2500"/>
              <a:buFont typeface="Quattrocento Sans"/>
              <a:buNone/>
            </a:pPr>
            <a:r>
              <a:rPr lang="en" sz="36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Error Types</a:t>
            </a:r>
            <a:r>
              <a:rPr baseline="30000" lang="en" sz="3600">
                <a:solidFill>
                  <a:srgbClr val="44444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3600">
              <a:solidFill>
                <a:srgbClr val="44444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ctrTitle"/>
          </p:nvPr>
        </p:nvSpPr>
        <p:spPr>
          <a:xfrm>
            <a:off x="188970" y="1848251"/>
            <a:ext cx="6407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Quattrocento Sans"/>
              <a:buNone/>
            </a:pPr>
            <a:r>
              <a:rPr lang="en"/>
              <a:t>Practice Problems</a:t>
            </a:r>
            <a:endParaRPr/>
          </a:p>
        </p:txBody>
      </p:sp>
      <p:sp>
        <p:nvSpPr>
          <p:cNvPr id="297" name="Google Shape;297;p40"/>
          <p:cNvSpPr txBox="1"/>
          <p:nvPr>
            <p:ph idx="1" type="subTitle"/>
          </p:nvPr>
        </p:nvSpPr>
        <p:spPr>
          <a:xfrm>
            <a:off x="188970" y="2561540"/>
            <a:ext cx="6407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302" name="Google Shape;302;p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303" name="Google Shape;303;p4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304" name="Google Shape;304;p41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does the following code output?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05" name="Google Shape;305;p41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06" name="Google Shape;306;p41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Review Practice Problem 1</a:t>
            </a:r>
            <a:endParaRPr/>
          </a:p>
        </p:txBody>
      </p:sp>
      <p:sp>
        <p:nvSpPr>
          <p:cNvPr id="312" name="Google Shape;312;p42"/>
          <p:cNvSpPr txBox="1"/>
          <p:nvPr>
            <p:ph idx="1" type="body"/>
          </p:nvPr>
        </p:nvSpPr>
        <p:spPr>
          <a:xfrm>
            <a:off x="471488" y="1026914"/>
            <a:ext cx="59151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</a:pPr>
            <a:r>
              <a:rPr b="1" lang="en" sz="2100"/>
              <a:t>What does the following code output?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960" y="2350209"/>
            <a:ext cx="1471818" cy="121460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/>
        </p:nvSpPr>
        <p:spPr>
          <a:xfrm>
            <a:off x="4572000" y="2350209"/>
            <a:ext cx="30000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 lnSpcReduction="20000"/>
          </a:bodyPr>
          <a:lstStyle/>
          <a:p>
            <a:pPr indent="-387350" lvl="0" marL="495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100"/>
              <a:buFont typeface="Quattrocento Sans"/>
              <a:buAutoNum type="alphaUcPeriod"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7.47</a:t>
            </a:r>
            <a:endParaRPr sz="1100"/>
          </a:p>
          <a:p>
            <a:pPr indent="-387350" lvl="0" marL="495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100"/>
              <a:buFont typeface="Quattrocento Sans"/>
              <a:buAutoNum type="alphaUcPeriod"/>
            </a:pPr>
            <a:r>
              <a:rPr b="1" lang="en" sz="21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9 </a:t>
            </a:r>
            <a:endParaRPr sz="1100"/>
          </a:p>
          <a:p>
            <a:pPr indent="-387350" lvl="0" marL="495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100"/>
              <a:buFont typeface="Quattrocento Sans"/>
              <a:buAutoNum type="alphaUcPeriod"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5 4</a:t>
            </a:r>
            <a:endParaRPr sz="1100"/>
          </a:p>
          <a:p>
            <a:pPr indent="-387350" lvl="0" marL="495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100"/>
              <a:buFont typeface="Quattrocento Sans"/>
              <a:buAutoNum type="alphaUcPeriod"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 sz="1100"/>
          </a:p>
          <a:p>
            <a:pPr indent="-387350" lvl="0" marL="495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100"/>
              <a:buFont typeface="Quattrocento Sans"/>
              <a:buAutoNum type="alphaUcPeriod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None of the above</a:t>
            </a: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319" name="Google Shape;319;p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320" name="Google Shape;320;p4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321" name="Google Shape;321;p43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does the following code output?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22" name="Google Shape;322;p43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23" name="Google Shape;323;p43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Review Practice Problem 2</a:t>
            </a:r>
            <a:endParaRPr/>
          </a:p>
        </p:txBody>
      </p:sp>
      <p:sp>
        <p:nvSpPr>
          <p:cNvPr id="329" name="Google Shape;329;p44"/>
          <p:cNvSpPr txBox="1"/>
          <p:nvPr>
            <p:ph idx="1" type="body"/>
          </p:nvPr>
        </p:nvSpPr>
        <p:spPr>
          <a:xfrm>
            <a:off x="471488" y="1026914"/>
            <a:ext cx="59151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</a:pPr>
            <a:r>
              <a:rPr b="1" lang="en" sz="2100"/>
              <a:t>What does the following code output?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4572000" y="2350209"/>
            <a:ext cx="30000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 lnSpcReduction="20000"/>
          </a:bodyPr>
          <a:lstStyle/>
          <a:p>
            <a:pPr indent="-2349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100"/>
              <a:buFont typeface="Noto Sans Symbols"/>
              <a:buAutoNum type="alphaLcParenR"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1 4</a:t>
            </a:r>
            <a:endParaRPr sz="1100"/>
          </a:p>
          <a:p>
            <a:pPr indent="-2349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100"/>
              <a:buFont typeface="Noto Sans Symbols"/>
              <a:buAutoNum type="alphaLcParenR"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7 2</a:t>
            </a:r>
            <a:endParaRPr sz="1100"/>
          </a:p>
          <a:p>
            <a:pPr indent="-2349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100"/>
              <a:buFont typeface="Noto Sans Symbols"/>
              <a:buAutoNum type="alphaLcParenR"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1 0</a:t>
            </a:r>
            <a:endParaRPr b="1" sz="21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49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100"/>
              <a:buFont typeface="Noto Sans Symbols"/>
              <a:buAutoNum type="alphaLcParenR"/>
            </a:pPr>
            <a:r>
              <a:rPr b="1" lang="en" sz="21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8 0.5</a:t>
            </a:r>
            <a:endParaRPr sz="1100"/>
          </a:p>
          <a:p>
            <a:pPr indent="-2349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ts val="1100"/>
              <a:buFont typeface="Noto Sans Symbols"/>
              <a:buAutoNum type="alphaLcParenR"/>
            </a:pPr>
            <a:r>
              <a:rPr b="1"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None of the above</a:t>
            </a:r>
            <a:endParaRPr sz="1100"/>
          </a:p>
        </p:txBody>
      </p:sp>
      <p:pic>
        <p:nvPicPr>
          <p:cNvPr descr="A screenshot of a computer screen&#10;&#10;Description automatically generated with low confidence" id="331" name="Google Shape;3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574" y="1900040"/>
            <a:ext cx="1357503" cy="2564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336" name="Google Shape;336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337" name="Google Shape;337;p45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is the output from this code?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38" name="Google Shape;338;p45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39" name="Google Shape;339;p45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ll-type-id" id="340" name="Google Shape;340;p4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Review Practice Problem 3</a:t>
            </a:r>
            <a:endParaRPr/>
          </a:p>
        </p:txBody>
      </p:sp>
      <p:sp>
        <p:nvSpPr>
          <p:cNvPr id="346" name="Google Shape;346;p46"/>
          <p:cNvSpPr txBox="1"/>
          <p:nvPr>
            <p:ph idx="1" type="body"/>
          </p:nvPr>
        </p:nvSpPr>
        <p:spPr>
          <a:xfrm>
            <a:off x="471488" y="1026914"/>
            <a:ext cx="59151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▪"/>
            </a:pPr>
            <a:r>
              <a:rPr b="1" lang="en" sz="2100"/>
              <a:t>What is the outcome of running this code?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47" name="Google Shape;347;p46"/>
          <p:cNvSpPr txBox="1"/>
          <p:nvPr/>
        </p:nvSpPr>
        <p:spPr>
          <a:xfrm>
            <a:off x="4914150" y="1721208"/>
            <a:ext cx="38184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E5"/>
              </a:buClr>
              <a:buSzPct val="100000"/>
              <a:buFont typeface="Noto Sans Symbols"/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'This is midterm 1'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7EE5"/>
              </a:buClr>
              <a:buSzPct val="100000"/>
              <a:buFont typeface="Noto Sans Symbols"/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 is midterm 1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7EE5"/>
              </a:buClr>
              <a:buSzPct val="100000"/>
              <a:buFont typeface="Noto Sans Symbols"/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Logical error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7EE5"/>
              </a:buClr>
              <a:buSzPct val="100000"/>
              <a:buFont typeface="Noto Sans Symbols"/>
              <a:buNone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Semantic error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7EE5"/>
              </a:buClr>
              <a:buSzPct val="100000"/>
              <a:buFont typeface="Noto Sans Symbols"/>
              <a:buNone/>
            </a:pPr>
            <a:r>
              <a:rPr b="1" lang="en" sz="210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Syntax error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7EE5"/>
              </a:buClr>
              <a:buSzPct val="100000"/>
              <a:buFont typeface="Noto Sans Symbols"/>
              <a:buNone/>
            </a:pPr>
            <a:r>
              <a:t/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1200"/>
            <a:ext cx="4730325" cy="7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353" name="Google Shape;353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354" name="Google Shape;354;p47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is the outcome of running this code?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55" name="Google Shape;355;p47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56" name="Google Shape;356;p47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ll-type-id" id="357" name="Google Shape;357;p4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Practice Problem 4</a:t>
            </a:r>
            <a:endParaRPr/>
          </a:p>
        </p:txBody>
      </p:sp>
      <p:sp>
        <p:nvSpPr>
          <p:cNvPr id="363" name="Google Shape;363;p48"/>
          <p:cNvSpPr txBox="1"/>
          <p:nvPr>
            <p:ph idx="1" type="body"/>
          </p:nvPr>
        </p:nvSpPr>
        <p:spPr>
          <a:xfrm>
            <a:off x="471488" y="1026914"/>
            <a:ext cx="59151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/>
              <a:t>What is the outcome of running this code?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64" name="Google Shape;364;p48"/>
          <p:cNvSpPr txBox="1"/>
          <p:nvPr/>
        </p:nvSpPr>
        <p:spPr>
          <a:xfrm>
            <a:off x="4572000" y="2350208"/>
            <a:ext cx="38187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AutoNum type="alphaUcPeriod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logical error occurs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AutoNum type="alphaUcPeriod"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AutoNum type="alphaUcPeriod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runtime error occurs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Quattrocento Sans"/>
              <a:buAutoNum type="alphaUcPeriod"/>
            </a:pPr>
            <a:r>
              <a:rPr b="1" lang="en" sz="210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semantic error occurs</a:t>
            </a:r>
            <a:endParaRPr b="1" sz="1100">
              <a:solidFill>
                <a:srgbClr val="00B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AutoNum type="alphaUcPeriod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syntax error occurs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17925"/>
            <a:ext cx="4455076" cy="18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 sz="3300"/>
              <a:t>Tutorial Logistics</a:t>
            </a:r>
            <a:endParaRPr/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71488" y="1026914"/>
            <a:ext cx="59151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-325755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7142"/>
              <a:buChar char="▪"/>
            </a:pPr>
            <a:r>
              <a:rPr lang="en"/>
              <a:t>Tutorials are for your benefit - no grading</a:t>
            </a:r>
            <a:endParaRPr/>
          </a:p>
          <a:p>
            <a:pPr indent="-186055" lvl="1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5714"/>
              <a:buChar char="▪"/>
            </a:pPr>
            <a:r>
              <a:rPr lang="en" sz="1400"/>
              <a:t>We will review previous weeks labs &amp; lecture content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t/>
            </a:r>
            <a:endParaRPr/>
          </a:p>
          <a:p>
            <a:pPr indent="-325755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7142"/>
              <a:buChar char="▪"/>
            </a:pPr>
            <a:r>
              <a:rPr lang="en"/>
              <a:t>Be sure to ask lots of questions and have Python open. We are here to help you!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t/>
            </a:r>
            <a:endParaRPr/>
          </a:p>
          <a:p>
            <a:pPr indent="-325755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7142"/>
              <a:buChar char="▪"/>
            </a:pPr>
            <a:r>
              <a:rPr lang="en"/>
              <a:t>Questions outside of tutorial time?</a:t>
            </a:r>
            <a:endParaRPr/>
          </a:p>
          <a:p>
            <a:pPr indent="-186055" lvl="1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5714"/>
              <a:buChar char="▪"/>
            </a:pPr>
            <a:r>
              <a:rPr lang="en" sz="1400"/>
              <a:t>Post to Piazza - all TAs/instructors and your peers can answer questions quickly</a:t>
            </a:r>
            <a:endParaRPr/>
          </a:p>
          <a:p>
            <a:pPr indent="-186055" lvl="1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5714"/>
              <a:buChar char="▪"/>
            </a:pPr>
            <a:r>
              <a:rPr lang="en" sz="1400"/>
              <a:t>Coffee Time – drop-in hours for 1on1 help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370" name="Google Shape;370;p4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371" name="Google Shape;371;p49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What is the outcome of running this code?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72" name="Google Shape;372;p49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73" name="Google Shape;373;p49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ll-type-id" id="374" name="Google Shape;374;p4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Practice Problem 5</a:t>
            </a:r>
            <a:endParaRPr/>
          </a:p>
        </p:txBody>
      </p:sp>
      <p:sp>
        <p:nvSpPr>
          <p:cNvPr id="380" name="Google Shape;380;p50"/>
          <p:cNvSpPr txBox="1"/>
          <p:nvPr>
            <p:ph idx="1" type="body"/>
          </p:nvPr>
        </p:nvSpPr>
        <p:spPr>
          <a:xfrm>
            <a:off x="628650" y="1369220"/>
            <a:ext cx="78867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/>
              <a:t>What is the outcome of running this code?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81" name="Google Shape;381;p50"/>
          <p:cNvSpPr txBox="1"/>
          <p:nvPr/>
        </p:nvSpPr>
        <p:spPr>
          <a:xfrm>
            <a:off x="4572000" y="2350208"/>
            <a:ext cx="38187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AutoNum type="alphaUcPeriod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logical error occurs</a:t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AutoNum type="alphaUcPeriod"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AutoNum type="alphaUcPeriod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runtime error occurs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AutoNum type="alphaUcPeriod"/>
            </a:pPr>
            <a:r>
              <a:rPr b="1" lang="en" sz="210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semantic error occurs</a:t>
            </a:r>
            <a:endParaRPr b="1" sz="1100">
              <a:solidFill>
                <a:srgbClr val="00B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AutoNum type="alphaUcPeriod"/>
            </a:pPr>
            <a:r>
              <a:rPr lang="en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syntax error occurs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2" name="Google Shape;382;p50"/>
          <p:cNvSpPr txBox="1"/>
          <p:nvPr/>
        </p:nvSpPr>
        <p:spPr>
          <a:xfrm>
            <a:off x="628650" y="4261375"/>
            <a:ext cx="78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98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NOTE! print() must have a valid parameter inside</a:t>
            </a:r>
            <a:endParaRPr sz="1800" u="sng">
              <a:solidFill>
                <a:srgbClr val="98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3" name="Google Shape;3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0" y="2197550"/>
            <a:ext cx="4390099" cy="17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>
            <p:ph type="title"/>
          </p:nvPr>
        </p:nvSpPr>
        <p:spPr>
          <a:xfrm>
            <a:off x="283750" y="462160"/>
            <a:ext cx="788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ts val="2500"/>
              <a:buFont typeface="Quattrocento Sans"/>
              <a:buNone/>
            </a:pPr>
            <a:r>
              <a:rPr b="1" lang="en" sz="3600"/>
              <a:t>Learning Objectives</a:t>
            </a:r>
            <a:endParaRPr b="1" sz="3600"/>
          </a:p>
        </p:txBody>
      </p:sp>
      <p:sp>
        <p:nvSpPr>
          <p:cNvPr id="389" name="Google Shape;389;p51"/>
          <p:cNvSpPr txBox="1"/>
          <p:nvPr>
            <p:ph idx="1" type="body"/>
          </p:nvPr>
        </p:nvSpPr>
        <p:spPr>
          <a:xfrm>
            <a:off x="283750" y="1201657"/>
            <a:ext cx="85974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sz="2300">
                <a:solidFill>
                  <a:schemeClr val="lt1"/>
                </a:solidFill>
              </a:rPr>
              <a:t>Upon completing this tutorial, the students will be able to: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65747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>
                <a:solidFill>
                  <a:schemeClr val="lt1"/>
                </a:solidFill>
              </a:rPr>
              <a:t>use  Wing 101 effectively</a:t>
            </a:r>
            <a:endParaRPr>
              <a:solidFill>
                <a:schemeClr val="lt1"/>
              </a:solidFill>
            </a:endParaRPr>
          </a:p>
          <a:p>
            <a:pPr indent="-265747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>
                <a:solidFill>
                  <a:schemeClr val="lt1"/>
                </a:solidFill>
              </a:rPr>
              <a:t>understand the concept of value / type / variable / operator / expression / error</a:t>
            </a:r>
            <a:endParaRPr>
              <a:solidFill>
                <a:schemeClr val="lt1"/>
              </a:solidFill>
            </a:endParaRPr>
          </a:p>
          <a:p>
            <a:pPr indent="-265747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>
                <a:solidFill>
                  <a:schemeClr val="lt1"/>
                </a:solidFill>
              </a:rPr>
              <a:t>recognize values / types / variables / operators / expressions / errors</a:t>
            </a:r>
            <a:endParaRPr>
              <a:solidFill>
                <a:schemeClr val="lt1"/>
              </a:solidFill>
            </a:endParaRPr>
          </a:p>
          <a:p>
            <a:pPr indent="-265747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>
                <a:solidFill>
                  <a:schemeClr val="lt1"/>
                </a:solidFill>
              </a:rPr>
              <a:t>define values (literals) / variables </a:t>
            </a:r>
            <a:endParaRPr>
              <a:solidFill>
                <a:schemeClr val="lt1"/>
              </a:solidFill>
            </a:endParaRPr>
          </a:p>
          <a:p>
            <a:pPr indent="-265747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>
                <a:solidFill>
                  <a:schemeClr val="lt1"/>
                </a:solidFill>
              </a:rPr>
              <a:t>use values, variables and operators (to define expressions)</a:t>
            </a:r>
            <a:endParaRPr>
              <a:solidFill>
                <a:schemeClr val="lt1"/>
              </a:solidFill>
            </a:endParaRPr>
          </a:p>
          <a:p>
            <a:pPr indent="-265747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>
                <a:solidFill>
                  <a:schemeClr val="lt1"/>
                </a:solidFill>
              </a:rPr>
              <a:t>evaluate simple expressions</a:t>
            </a:r>
            <a:endParaRPr>
              <a:solidFill>
                <a:schemeClr val="lt1"/>
              </a:solidFill>
            </a:endParaRPr>
          </a:p>
          <a:p>
            <a:pPr indent="-265747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>
                <a:solidFill>
                  <a:schemeClr val="lt1"/>
                </a:solidFill>
              </a:rPr>
              <a:t>fix basic errors</a:t>
            </a:r>
            <a:endParaRPr>
              <a:solidFill>
                <a:schemeClr val="lt1"/>
              </a:solidFill>
            </a:endParaRPr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394" name="Google Shape;394;p5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395" name="Google Shape;395;p5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396" name="Google Shape;396;p52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97" name="Google Shape;397;p52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398" name="Google Shape;398;p52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Coffee Time With TAs! 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71488" y="1026914"/>
            <a:ext cx="59151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161448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"/>
              <a:t>These are hours for any extra help you need for the course or programming in general </a:t>
            </a:r>
            <a:r>
              <a:rPr b="0" i="0" lang="en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🙂</a:t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69227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"/>
              <a:t>also known as </a:t>
            </a:r>
            <a:r>
              <a:rPr b="1" lang="en"/>
              <a:t>office hours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Please go to the following link to submit your response.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https://forms.gle/4NeZXciXTnUBZFTQ7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Coffee with solid fill"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475" y="2986087"/>
            <a:ext cx="1707356" cy="1707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Virtual Tutorial and Virtual Labs! ! 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71488" y="1026914"/>
            <a:ext cx="59151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Please go to the following links to submit your response.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"/>
              <a:t>Tutorial: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https://forms.gle/CPC5waK4m4wJgQnp9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"/>
              <a:t>Labs: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https://forms.gle/2GrSNK7BoNPafjYr7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Why code?</a:t>
            </a:r>
            <a:r>
              <a:rPr baseline="30000" lang="en"/>
              <a:t>1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71488" y="1026914"/>
            <a:ext cx="59151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Programming is awesome!</a:t>
            </a:r>
            <a:endParaRPr sz="2100"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Computers are everywhere, programming is a boundless opportunity</a:t>
            </a:r>
            <a:endParaRPr/>
          </a:p>
          <a:p>
            <a:pPr indent="-34290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Software engineering can be applied to almost any context in the world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9821" y="3002707"/>
            <a:ext cx="5265438" cy="16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Why code?</a:t>
            </a:r>
            <a:r>
              <a:rPr baseline="30000" lang="en"/>
              <a:t>2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628650" y="1111256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Regardless of background, coding is always an achievable skill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Software engineering can be applied to almost any context in the world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▪"/>
            </a:pPr>
            <a:r>
              <a:rPr b="1" lang="en" sz="1800"/>
              <a:t>NEVER THINK THAT YOU “CAN'T UNDERSTAND” CODING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126" y="2451746"/>
            <a:ext cx="1986159" cy="141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8067" l="37427" r="36302" t="7722"/>
          <a:stretch/>
        </p:blipFill>
        <p:spPr>
          <a:xfrm>
            <a:off x="4030825" y="2693175"/>
            <a:ext cx="2043299" cy="20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1275" y="2412671"/>
            <a:ext cx="1326256" cy="150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92393" y="3923900"/>
            <a:ext cx="1073138" cy="108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2045" y="3954219"/>
            <a:ext cx="1538480" cy="108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50" y="2693175"/>
            <a:ext cx="3875651" cy="178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7"/>
          <p:cNvCxnSpPr/>
          <p:nvPr/>
        </p:nvCxnSpPr>
        <p:spPr>
          <a:xfrm rot="10800000">
            <a:off x="3979075" y="2505075"/>
            <a:ext cx="0" cy="247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71488" y="409227"/>
            <a:ext cx="5915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5"/>
              </a:buClr>
              <a:buSzPct val="100000"/>
              <a:buFont typeface="Quattrocento Sans"/>
              <a:buNone/>
            </a:pPr>
            <a:r>
              <a:rPr lang="en"/>
              <a:t>Why code?</a:t>
            </a:r>
            <a:r>
              <a:rPr baseline="30000" lang="en"/>
              <a:t>2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628650" y="1111256"/>
            <a:ext cx="78867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Regardless of background, coding is always an achievable skill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▪"/>
            </a:pPr>
            <a:r>
              <a:rPr lang="en" sz="2100"/>
              <a:t>Software engineering can be applied to almost any context in the world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▪"/>
            </a:pPr>
            <a:r>
              <a:rPr b="1" lang="en" sz="1800"/>
              <a:t>NEVER THINK THAT YOU “CAN'T UNDERSTAND” CODING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6594" l="2990" r="50571" t="0"/>
          <a:stretch/>
        </p:blipFill>
        <p:spPr>
          <a:xfrm>
            <a:off x="356301" y="2646296"/>
            <a:ext cx="2809644" cy="188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7056" y="2702857"/>
            <a:ext cx="2809645" cy="1830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3247829" y="4563192"/>
            <a:ext cx="2748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SLIC </a:t>
            </a:r>
            <a:r>
              <a:rPr b="0" i="0" lang="en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Segmentation</a:t>
            </a:r>
            <a:endParaRPr sz="1100"/>
          </a:p>
        </p:txBody>
      </p:sp>
      <p:sp>
        <p:nvSpPr>
          <p:cNvPr id="102" name="Google Shape;102;p18"/>
          <p:cNvSpPr txBox="1"/>
          <p:nvPr/>
        </p:nvSpPr>
        <p:spPr>
          <a:xfrm>
            <a:off x="356301" y="4583199"/>
            <a:ext cx="2748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Original Image</a:t>
            </a:r>
            <a:endParaRPr sz="1100"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2012" y="2656424"/>
            <a:ext cx="3069962" cy="194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